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57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7" r:id="rId20"/>
    <p:sldId id="278" r:id="rId21"/>
    <p:sldId id="279" r:id="rId22"/>
    <p:sldId id="28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0488A-A6B1-4A19-90C1-83947E7CD5E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FBCDD8B9-0BD9-452C-A2AA-57CC62ECCAA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Разработка стандарты</a:t>
          </a:r>
        </a:p>
      </dgm:t>
    </dgm:pt>
    <dgm:pt modelId="{0B0A1C84-5665-4387-9D3C-C13ADEAB0F34}" type="parTrans" cxnId="{6D14AED7-5FC9-4B93-8B4B-6DD5C863D867}">
      <dgm:prSet/>
      <dgm:spPr/>
      <dgm:t>
        <a:bodyPr/>
        <a:lstStyle/>
        <a:p>
          <a:endParaRPr lang="ru-RU"/>
        </a:p>
      </dgm:t>
    </dgm:pt>
    <dgm:pt modelId="{4FCFC968-6554-48F3-8492-A1ECC5F93D08}" type="sibTrans" cxnId="{6D14AED7-5FC9-4B93-8B4B-6DD5C863D86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74A5A27-3919-48D3-A2BD-8C3BC74D5BB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Внедрение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 практику </a:t>
          </a:r>
        </a:p>
      </dgm:t>
    </dgm:pt>
    <dgm:pt modelId="{74E7B887-3E04-48A3-926C-EFA79AA41205}" type="parTrans" cxnId="{B2731CEC-C547-4A58-A0D9-C16700E034F9}">
      <dgm:prSet/>
      <dgm:spPr/>
      <dgm:t>
        <a:bodyPr/>
        <a:lstStyle/>
        <a:p>
          <a:endParaRPr lang="ru-RU"/>
        </a:p>
      </dgm:t>
    </dgm:pt>
    <dgm:pt modelId="{70347D11-1689-44B5-81F3-CC3BC2CC60F5}" type="sibTrans" cxnId="{B2731CEC-C547-4A58-A0D9-C16700E034F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BFB5B07-5001-4FAC-9696-EAAE4935CC3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Консультация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обучение  </a:t>
          </a:r>
        </a:p>
      </dgm:t>
    </dgm:pt>
    <dgm:pt modelId="{1DFC86E8-D81C-4255-847B-E96902C7EE80}" type="parTrans" cxnId="{D37988C9-3994-46FB-9A30-0F9D317465C3}">
      <dgm:prSet/>
      <dgm:spPr/>
      <dgm:t>
        <a:bodyPr/>
        <a:lstStyle/>
        <a:p>
          <a:endParaRPr lang="ru-RU"/>
        </a:p>
      </dgm:t>
    </dgm:pt>
    <dgm:pt modelId="{0506130D-E815-43A1-826E-E667825F1E97}" type="sibTrans" cxnId="{D37988C9-3994-46FB-9A30-0F9D317465C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78C7CA7-392F-456B-A8D8-817A6CB25B4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Проведение экспертизы</a:t>
          </a:r>
        </a:p>
      </dgm:t>
    </dgm:pt>
    <dgm:pt modelId="{19C9FA58-2F99-41F9-9A6E-94CF59848C59}" type="parTrans" cxnId="{32B207DF-5CF6-4428-A171-A5D813302452}">
      <dgm:prSet/>
      <dgm:spPr/>
      <dgm:t>
        <a:bodyPr/>
        <a:lstStyle/>
        <a:p>
          <a:endParaRPr lang="ru-RU"/>
        </a:p>
      </dgm:t>
    </dgm:pt>
    <dgm:pt modelId="{F1589A77-008E-4BBE-A206-1B0EB588392D}" type="sibTrans" cxnId="{32B207DF-5CF6-4428-A171-A5D813302452}">
      <dgm:prSet/>
      <dgm:spPr/>
      <dgm:t>
        <a:bodyPr/>
        <a:lstStyle/>
        <a:p>
          <a:endParaRPr lang="ru-RU"/>
        </a:p>
      </dgm:t>
    </dgm:pt>
    <dgm:pt modelId="{33B5B8BF-4292-41B7-9D8B-8825C563975D}" type="pres">
      <dgm:prSet presAssocID="{6930488A-A6B1-4A19-90C1-83947E7CD5EE}" presName="cycle" presStyleCnt="0">
        <dgm:presLayoutVars>
          <dgm:dir/>
          <dgm:resizeHandles val="exact"/>
        </dgm:presLayoutVars>
      </dgm:prSet>
      <dgm:spPr/>
    </dgm:pt>
    <dgm:pt modelId="{AB35157F-7CF4-4814-B7FD-BF3C7205E321}" type="pres">
      <dgm:prSet presAssocID="{FBCDD8B9-0BD9-452C-A2AA-57CC62ECCAAD}" presName="dummy" presStyleCnt="0"/>
      <dgm:spPr/>
    </dgm:pt>
    <dgm:pt modelId="{28E73E8C-1BC3-4513-BB4D-2691B659202D}" type="pres">
      <dgm:prSet presAssocID="{FBCDD8B9-0BD9-452C-A2AA-57CC62ECCAA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18E49-6DDD-444E-86D2-7016D34F3CBF}" type="pres">
      <dgm:prSet presAssocID="{4FCFC968-6554-48F3-8492-A1ECC5F93D08}" presName="sibTrans" presStyleLbl="node1" presStyleIdx="0" presStyleCnt="4"/>
      <dgm:spPr/>
      <dgm:t>
        <a:bodyPr/>
        <a:lstStyle/>
        <a:p>
          <a:endParaRPr lang="ru-RU"/>
        </a:p>
      </dgm:t>
    </dgm:pt>
    <dgm:pt modelId="{CF6A3672-303D-4F54-8C8C-C6E4550A4627}" type="pres">
      <dgm:prSet presAssocID="{274A5A27-3919-48D3-A2BD-8C3BC74D5BB4}" presName="dummy" presStyleCnt="0"/>
      <dgm:spPr/>
    </dgm:pt>
    <dgm:pt modelId="{CE5C0327-A1D7-4192-AF40-0B7D5305D691}" type="pres">
      <dgm:prSet presAssocID="{274A5A27-3919-48D3-A2BD-8C3BC74D5BB4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DC93C-0D66-48E0-8397-337793631925}" type="pres">
      <dgm:prSet presAssocID="{70347D11-1689-44B5-81F3-CC3BC2CC60F5}" presName="sibTrans" presStyleLbl="node1" presStyleIdx="1" presStyleCnt="4"/>
      <dgm:spPr/>
      <dgm:t>
        <a:bodyPr/>
        <a:lstStyle/>
        <a:p>
          <a:endParaRPr lang="ru-RU"/>
        </a:p>
      </dgm:t>
    </dgm:pt>
    <dgm:pt modelId="{AF6CCA57-2CA4-4A84-B104-A6B7A0522186}" type="pres">
      <dgm:prSet presAssocID="{0BFB5B07-5001-4FAC-9696-EAAE4935CC3B}" presName="dummy" presStyleCnt="0"/>
      <dgm:spPr/>
    </dgm:pt>
    <dgm:pt modelId="{D6B673F3-81FA-43CF-BFCC-534D0B2EA557}" type="pres">
      <dgm:prSet presAssocID="{0BFB5B07-5001-4FAC-9696-EAAE4935CC3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E0F96-557A-4B8A-A74B-AC009FD4DF02}" type="pres">
      <dgm:prSet presAssocID="{0506130D-E815-43A1-826E-E667825F1E97}" presName="sibTrans" presStyleLbl="node1" presStyleIdx="2" presStyleCnt="4"/>
      <dgm:spPr/>
      <dgm:t>
        <a:bodyPr/>
        <a:lstStyle/>
        <a:p>
          <a:endParaRPr lang="ru-RU"/>
        </a:p>
      </dgm:t>
    </dgm:pt>
    <dgm:pt modelId="{1D2D4906-3330-4CD4-B246-315ABF9EA925}" type="pres">
      <dgm:prSet presAssocID="{978C7CA7-392F-456B-A8D8-817A6CB25B4E}" presName="dummy" presStyleCnt="0"/>
      <dgm:spPr/>
    </dgm:pt>
    <dgm:pt modelId="{BFC31641-7B13-44EE-9585-93C58A9E76CC}" type="pres">
      <dgm:prSet presAssocID="{978C7CA7-392F-456B-A8D8-817A6CB25B4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CBB9F-3149-4A39-9AF3-2F24EF8853F3}" type="pres">
      <dgm:prSet presAssocID="{F1589A77-008E-4BBE-A206-1B0EB588392D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8D5E1FD-5376-404E-B5D6-53DC09EDC0C3}" type="presOf" srcId="{274A5A27-3919-48D3-A2BD-8C3BC74D5BB4}" destId="{CE5C0327-A1D7-4192-AF40-0B7D5305D691}" srcOrd="0" destOrd="0" presId="urn:microsoft.com/office/officeart/2005/8/layout/cycle1"/>
    <dgm:cxn modelId="{A4E596B7-C14D-4453-ACE7-5471ABD4E7DF}" type="presOf" srcId="{70347D11-1689-44B5-81F3-CC3BC2CC60F5}" destId="{BDEDC93C-0D66-48E0-8397-337793631925}" srcOrd="0" destOrd="0" presId="urn:microsoft.com/office/officeart/2005/8/layout/cycle1"/>
    <dgm:cxn modelId="{864BB290-AA92-440C-8704-FCD192998CFD}" type="presOf" srcId="{978C7CA7-392F-456B-A8D8-817A6CB25B4E}" destId="{BFC31641-7B13-44EE-9585-93C58A9E76CC}" srcOrd="0" destOrd="0" presId="urn:microsoft.com/office/officeart/2005/8/layout/cycle1"/>
    <dgm:cxn modelId="{32B207DF-5CF6-4428-A171-A5D813302452}" srcId="{6930488A-A6B1-4A19-90C1-83947E7CD5EE}" destId="{978C7CA7-392F-456B-A8D8-817A6CB25B4E}" srcOrd="3" destOrd="0" parTransId="{19C9FA58-2F99-41F9-9A6E-94CF59848C59}" sibTransId="{F1589A77-008E-4BBE-A206-1B0EB588392D}"/>
    <dgm:cxn modelId="{D37988C9-3994-46FB-9A30-0F9D317465C3}" srcId="{6930488A-A6B1-4A19-90C1-83947E7CD5EE}" destId="{0BFB5B07-5001-4FAC-9696-EAAE4935CC3B}" srcOrd="2" destOrd="0" parTransId="{1DFC86E8-D81C-4255-847B-E96902C7EE80}" sibTransId="{0506130D-E815-43A1-826E-E667825F1E97}"/>
    <dgm:cxn modelId="{6D14AED7-5FC9-4B93-8B4B-6DD5C863D867}" srcId="{6930488A-A6B1-4A19-90C1-83947E7CD5EE}" destId="{FBCDD8B9-0BD9-452C-A2AA-57CC62ECCAAD}" srcOrd="0" destOrd="0" parTransId="{0B0A1C84-5665-4387-9D3C-C13ADEAB0F34}" sibTransId="{4FCFC968-6554-48F3-8492-A1ECC5F93D08}"/>
    <dgm:cxn modelId="{7134ED7E-D7D8-4081-A047-D795E0039C4B}" type="presOf" srcId="{6930488A-A6B1-4A19-90C1-83947E7CD5EE}" destId="{33B5B8BF-4292-41B7-9D8B-8825C563975D}" srcOrd="0" destOrd="0" presId="urn:microsoft.com/office/officeart/2005/8/layout/cycle1"/>
    <dgm:cxn modelId="{8F102BA5-F506-44E4-9AA2-B58FC7FD7DBF}" type="presOf" srcId="{F1589A77-008E-4BBE-A206-1B0EB588392D}" destId="{890CBB9F-3149-4A39-9AF3-2F24EF8853F3}" srcOrd="0" destOrd="0" presId="urn:microsoft.com/office/officeart/2005/8/layout/cycle1"/>
    <dgm:cxn modelId="{B2731CEC-C547-4A58-A0D9-C16700E034F9}" srcId="{6930488A-A6B1-4A19-90C1-83947E7CD5EE}" destId="{274A5A27-3919-48D3-A2BD-8C3BC74D5BB4}" srcOrd="1" destOrd="0" parTransId="{74E7B887-3E04-48A3-926C-EFA79AA41205}" sibTransId="{70347D11-1689-44B5-81F3-CC3BC2CC60F5}"/>
    <dgm:cxn modelId="{9437BAFC-64E3-4F53-B8EF-984F4F2B2B28}" type="presOf" srcId="{4FCFC968-6554-48F3-8492-A1ECC5F93D08}" destId="{31518E49-6DDD-444E-86D2-7016D34F3CBF}" srcOrd="0" destOrd="0" presId="urn:microsoft.com/office/officeart/2005/8/layout/cycle1"/>
    <dgm:cxn modelId="{0793FA04-0820-4044-A0BC-FF7530E6D85A}" type="presOf" srcId="{0BFB5B07-5001-4FAC-9696-EAAE4935CC3B}" destId="{D6B673F3-81FA-43CF-BFCC-534D0B2EA557}" srcOrd="0" destOrd="0" presId="urn:microsoft.com/office/officeart/2005/8/layout/cycle1"/>
    <dgm:cxn modelId="{7485A11A-DF40-44E2-A929-C7132050F8EC}" type="presOf" srcId="{0506130D-E815-43A1-826E-E667825F1E97}" destId="{9B1E0F96-557A-4B8A-A74B-AC009FD4DF02}" srcOrd="0" destOrd="0" presId="urn:microsoft.com/office/officeart/2005/8/layout/cycle1"/>
    <dgm:cxn modelId="{4E1D954A-BB13-430D-A51A-F7F7F85382FE}" type="presOf" srcId="{FBCDD8B9-0BD9-452C-A2AA-57CC62ECCAAD}" destId="{28E73E8C-1BC3-4513-BB4D-2691B659202D}" srcOrd="0" destOrd="0" presId="urn:microsoft.com/office/officeart/2005/8/layout/cycle1"/>
    <dgm:cxn modelId="{12E633BE-C6A1-4982-BC89-09F078A2C883}" type="presParOf" srcId="{33B5B8BF-4292-41B7-9D8B-8825C563975D}" destId="{AB35157F-7CF4-4814-B7FD-BF3C7205E321}" srcOrd="0" destOrd="0" presId="urn:microsoft.com/office/officeart/2005/8/layout/cycle1"/>
    <dgm:cxn modelId="{C87D4E77-6920-42D0-8EE5-14C6C996054B}" type="presParOf" srcId="{33B5B8BF-4292-41B7-9D8B-8825C563975D}" destId="{28E73E8C-1BC3-4513-BB4D-2691B659202D}" srcOrd="1" destOrd="0" presId="urn:microsoft.com/office/officeart/2005/8/layout/cycle1"/>
    <dgm:cxn modelId="{6174D5D3-43F6-42F5-B3C7-470758336F2B}" type="presParOf" srcId="{33B5B8BF-4292-41B7-9D8B-8825C563975D}" destId="{31518E49-6DDD-444E-86D2-7016D34F3CBF}" srcOrd="2" destOrd="0" presId="urn:microsoft.com/office/officeart/2005/8/layout/cycle1"/>
    <dgm:cxn modelId="{860D39E1-A76A-406B-ABE6-FC2B494959FB}" type="presParOf" srcId="{33B5B8BF-4292-41B7-9D8B-8825C563975D}" destId="{CF6A3672-303D-4F54-8C8C-C6E4550A4627}" srcOrd="3" destOrd="0" presId="urn:microsoft.com/office/officeart/2005/8/layout/cycle1"/>
    <dgm:cxn modelId="{368CFBAE-6157-47FD-B23D-CA2BB40D6548}" type="presParOf" srcId="{33B5B8BF-4292-41B7-9D8B-8825C563975D}" destId="{CE5C0327-A1D7-4192-AF40-0B7D5305D691}" srcOrd="4" destOrd="0" presId="urn:microsoft.com/office/officeart/2005/8/layout/cycle1"/>
    <dgm:cxn modelId="{8BE7ABB1-E852-4DF9-89B5-CF6F4704C9BB}" type="presParOf" srcId="{33B5B8BF-4292-41B7-9D8B-8825C563975D}" destId="{BDEDC93C-0D66-48E0-8397-337793631925}" srcOrd="5" destOrd="0" presId="urn:microsoft.com/office/officeart/2005/8/layout/cycle1"/>
    <dgm:cxn modelId="{99ED70C2-D6E2-4B8E-BCB8-58E0B6B3B096}" type="presParOf" srcId="{33B5B8BF-4292-41B7-9D8B-8825C563975D}" destId="{AF6CCA57-2CA4-4A84-B104-A6B7A0522186}" srcOrd="6" destOrd="0" presId="urn:microsoft.com/office/officeart/2005/8/layout/cycle1"/>
    <dgm:cxn modelId="{A49F487C-C33C-4FDC-B1DA-42ED68920ADC}" type="presParOf" srcId="{33B5B8BF-4292-41B7-9D8B-8825C563975D}" destId="{D6B673F3-81FA-43CF-BFCC-534D0B2EA557}" srcOrd="7" destOrd="0" presId="urn:microsoft.com/office/officeart/2005/8/layout/cycle1"/>
    <dgm:cxn modelId="{EB38911E-1429-4DFB-87D1-E6D1DAF81922}" type="presParOf" srcId="{33B5B8BF-4292-41B7-9D8B-8825C563975D}" destId="{9B1E0F96-557A-4B8A-A74B-AC009FD4DF02}" srcOrd="8" destOrd="0" presId="urn:microsoft.com/office/officeart/2005/8/layout/cycle1"/>
    <dgm:cxn modelId="{6EBB8F82-13C0-4CFD-9FB1-A807FA99C7A1}" type="presParOf" srcId="{33B5B8BF-4292-41B7-9D8B-8825C563975D}" destId="{1D2D4906-3330-4CD4-B246-315ABF9EA925}" srcOrd="9" destOrd="0" presId="urn:microsoft.com/office/officeart/2005/8/layout/cycle1"/>
    <dgm:cxn modelId="{1D8DDBF4-4A75-4574-B9B1-98079A1E87E5}" type="presParOf" srcId="{33B5B8BF-4292-41B7-9D8B-8825C563975D}" destId="{BFC31641-7B13-44EE-9585-93C58A9E76CC}" srcOrd="10" destOrd="0" presId="urn:microsoft.com/office/officeart/2005/8/layout/cycle1"/>
    <dgm:cxn modelId="{8B484DF7-F7F6-4D07-9AE2-9D26EB0746F8}" type="presParOf" srcId="{33B5B8BF-4292-41B7-9D8B-8825C563975D}" destId="{890CBB9F-3149-4A39-9AF3-2F24EF8853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73E8C-1BC3-4513-BB4D-2691B659202D}">
      <dsp:nvSpPr>
        <dsp:cNvPr id="0" name=""/>
        <dsp:cNvSpPr/>
      </dsp:nvSpPr>
      <dsp:spPr>
        <a:xfrm>
          <a:off x="4705262" y="100157"/>
          <a:ext cx="1603193" cy="16031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Разработка стандарты</a:t>
          </a:r>
        </a:p>
      </dsp:txBody>
      <dsp:txXfrm>
        <a:off x="4705262" y="100157"/>
        <a:ext cx="1603193" cy="1603193"/>
      </dsp:txXfrm>
    </dsp:sp>
    <dsp:sp modelId="{31518E49-6DDD-444E-86D2-7016D34F3CBF}">
      <dsp:nvSpPr>
        <dsp:cNvPr id="0" name=""/>
        <dsp:cNvSpPr/>
      </dsp:nvSpPr>
      <dsp:spPr>
        <a:xfrm>
          <a:off x="1881890" y="-759"/>
          <a:ext cx="4527482" cy="4527482"/>
        </a:xfrm>
        <a:prstGeom prst="circularArrow">
          <a:avLst>
            <a:gd name="adj1" fmla="val 6905"/>
            <a:gd name="adj2" fmla="val 465586"/>
            <a:gd name="adj3" fmla="val 548433"/>
            <a:gd name="adj4" fmla="val 20585982"/>
            <a:gd name="adj5" fmla="val 8056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CE5C0327-A1D7-4192-AF40-0B7D5305D691}">
      <dsp:nvSpPr>
        <dsp:cNvPr id="0" name=""/>
        <dsp:cNvSpPr/>
      </dsp:nvSpPr>
      <dsp:spPr>
        <a:xfrm>
          <a:off x="4705262" y="2822612"/>
          <a:ext cx="1603193" cy="16031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Внедрение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в практику </a:t>
          </a:r>
        </a:p>
      </dsp:txBody>
      <dsp:txXfrm>
        <a:off x="4705262" y="2822612"/>
        <a:ext cx="1603193" cy="1603193"/>
      </dsp:txXfrm>
    </dsp:sp>
    <dsp:sp modelId="{BDEDC93C-0D66-48E0-8397-337793631925}">
      <dsp:nvSpPr>
        <dsp:cNvPr id="0" name=""/>
        <dsp:cNvSpPr/>
      </dsp:nvSpPr>
      <dsp:spPr>
        <a:xfrm>
          <a:off x="1881890" y="-759"/>
          <a:ext cx="4527482" cy="4527482"/>
        </a:xfrm>
        <a:prstGeom prst="circularArrow">
          <a:avLst>
            <a:gd name="adj1" fmla="val 6905"/>
            <a:gd name="adj2" fmla="val 465586"/>
            <a:gd name="adj3" fmla="val 5948433"/>
            <a:gd name="adj4" fmla="val 4385982"/>
            <a:gd name="adj5" fmla="val 8056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D6B673F3-81FA-43CF-BFCC-534D0B2EA557}">
      <dsp:nvSpPr>
        <dsp:cNvPr id="0" name=""/>
        <dsp:cNvSpPr/>
      </dsp:nvSpPr>
      <dsp:spPr>
        <a:xfrm>
          <a:off x="1982807" y="2822612"/>
          <a:ext cx="1603193" cy="16031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Консультация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и обучение  </a:t>
          </a:r>
        </a:p>
      </dsp:txBody>
      <dsp:txXfrm>
        <a:off x="1982807" y="2822612"/>
        <a:ext cx="1603193" cy="1603193"/>
      </dsp:txXfrm>
    </dsp:sp>
    <dsp:sp modelId="{9B1E0F96-557A-4B8A-A74B-AC009FD4DF02}">
      <dsp:nvSpPr>
        <dsp:cNvPr id="0" name=""/>
        <dsp:cNvSpPr/>
      </dsp:nvSpPr>
      <dsp:spPr>
        <a:xfrm>
          <a:off x="1881890" y="-759"/>
          <a:ext cx="4527482" cy="4527482"/>
        </a:xfrm>
        <a:prstGeom prst="circularArrow">
          <a:avLst>
            <a:gd name="adj1" fmla="val 6905"/>
            <a:gd name="adj2" fmla="val 465586"/>
            <a:gd name="adj3" fmla="val 11348433"/>
            <a:gd name="adj4" fmla="val 9785982"/>
            <a:gd name="adj5" fmla="val 8056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FC31641-7B13-44EE-9585-93C58A9E76CC}">
      <dsp:nvSpPr>
        <dsp:cNvPr id="0" name=""/>
        <dsp:cNvSpPr/>
      </dsp:nvSpPr>
      <dsp:spPr>
        <a:xfrm>
          <a:off x="1982807" y="100157"/>
          <a:ext cx="1603193" cy="16031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Проведение экспертизы</a:t>
          </a:r>
        </a:p>
      </dsp:txBody>
      <dsp:txXfrm>
        <a:off x="1982807" y="100157"/>
        <a:ext cx="1603193" cy="1603193"/>
      </dsp:txXfrm>
    </dsp:sp>
    <dsp:sp modelId="{890CBB9F-3149-4A39-9AF3-2F24EF8853F3}">
      <dsp:nvSpPr>
        <dsp:cNvPr id="0" name=""/>
        <dsp:cNvSpPr/>
      </dsp:nvSpPr>
      <dsp:spPr>
        <a:xfrm>
          <a:off x="1881890" y="-759"/>
          <a:ext cx="4527482" cy="4527482"/>
        </a:xfrm>
        <a:prstGeom prst="circularArrow">
          <a:avLst>
            <a:gd name="adj1" fmla="val 6905"/>
            <a:gd name="adj2" fmla="val 465586"/>
            <a:gd name="adj3" fmla="val 16748433"/>
            <a:gd name="adj4" fmla="val 15185982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0118A-04A2-47C9-94A7-C8A37855125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5F9C-6405-4E66-984B-3442C6CDB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4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7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7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2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0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0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D27F-9CB0-449A-94E7-163586168DD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C40C-10D7-4B5A-B271-7A54E1F4F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9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288" y="2377974"/>
            <a:ext cx="8026400" cy="1470025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АККРЕДИТАЦИЯ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ОЦЕНКА ДЕЯТЕЛЬНОСТИ ЛПУ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288" y="188913"/>
            <a:ext cx="82804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tx2"/>
                </a:solidFill>
              </a:rPr>
              <a:t>Институт здоровья и медицинской статистики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2444" y="6047722"/>
            <a:ext cx="2584376" cy="838944"/>
          </a:xfrm>
        </p:spPr>
        <p:txBody>
          <a:bodyPr>
            <a:normAutofit fontScale="62500" lnSpcReduction="20000"/>
          </a:bodyPr>
          <a:lstStyle/>
          <a:p>
            <a:pPr algn="r" eaLnBrk="1" hangingPunct="1"/>
            <a:endParaRPr lang="ru-RU" sz="2400" dirty="0" smtClean="0">
              <a:solidFill>
                <a:schemeClr val="tx1"/>
              </a:solidFill>
            </a:endParaRPr>
          </a:p>
          <a:p>
            <a:pPr algn="r" eaLnBrk="1" hangingPunct="1"/>
            <a:r>
              <a:rPr lang="ru-RU" sz="2400" dirty="0" smtClean="0">
                <a:solidFill>
                  <a:schemeClr val="tx1"/>
                </a:solidFill>
              </a:rPr>
              <a:t>нач. отдела международных отношений </a:t>
            </a:r>
            <a:r>
              <a:rPr lang="ru-RU" sz="2400" dirty="0" err="1" smtClean="0">
                <a:solidFill>
                  <a:schemeClr val="tx1"/>
                </a:solidFill>
              </a:rPr>
              <a:t>З.А.Абдурахимов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4" descr="IMG_1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96549"/>
            <a:ext cx="2819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G_1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149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G_1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Виды экспертиз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065910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А. </a:t>
            </a:r>
            <a:r>
              <a:rPr lang="ru-RU" b="1" dirty="0" smtClean="0"/>
              <a:t>Экспертный анализ документов: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424936" cy="4770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правоустанавливающие документы организации здравоохранения (Устав, поло­жение), положения о структурных подразделениях, должностные инструкции персонала, правила внутреннего распорядка, положения о комитетах, комиссиях, рабочих группах, приказы и др.);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организационная структура и распределение функций между структурными эле­ментами учреждений здравоохранения;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планы и отчеты учреждения здравоохранения по различным направлениям деятельности и его структурных подразделений;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финансовые документы (документированные процедуры по учетной политике, пути финансирования учреждений, составлению смет, штатного расписания; сметы доходов и расходов, бухгалтерская отчетность с пояснительной запиской, акты инвентаризации);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должностные инструкции, контрольный список,  личные дела персонала трудовые и  коллективные договора;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перечень и пакет нормативных правовых актов;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документы по делопроизводству (номенклатура дел подразделений и сводная, журналы регистрации входящей и исходящей корреспонденции);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акты санитарно-бактериологических исследований больных и внешней среды;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документы системы менеджмента качества организации (протоколы заседаний, результаты аудитов на клинических конференциях);</a:t>
            </a:r>
            <a:endParaRPr lang="ru-RU" sz="1600" dirty="0"/>
          </a:p>
        </p:txBody>
      </p:sp>
      <p:pic>
        <p:nvPicPr>
          <p:cNvPr id="5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Экспертный анализ документов: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1723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400" dirty="0" smtClean="0"/>
              <a:t>акты внедрения новых и энергосберегающих технологий;</a:t>
            </a:r>
          </a:p>
          <a:p>
            <a:pPr algn="just"/>
            <a:r>
              <a:rPr lang="ru-RU" sz="3400" dirty="0" smtClean="0"/>
              <a:t>перечень, графики и акты проверки средств измерения;</a:t>
            </a:r>
          </a:p>
          <a:p>
            <a:pPr algn="just"/>
            <a:r>
              <a:rPr lang="ru-RU" sz="3400" dirty="0" smtClean="0"/>
              <a:t>санитарные книжки персонала;</a:t>
            </a:r>
          </a:p>
          <a:p>
            <a:pPr algn="just"/>
            <a:r>
              <a:rPr lang="ru-RU" sz="3400" dirty="0" smtClean="0"/>
              <a:t>инструкции по технике безопасности, журналы регистрации прохождения инструктажа по технике безопасности;</a:t>
            </a:r>
          </a:p>
          <a:p>
            <a:pPr algn="just"/>
            <a:r>
              <a:rPr lang="ru-RU" sz="3400" dirty="0" smtClean="0"/>
              <a:t>список сотрудников, подлежащих иммунизации и документация, подтверждающая прохождение иммунизации;</a:t>
            </a:r>
          </a:p>
          <a:p>
            <a:pPr algn="just"/>
            <a:r>
              <a:rPr lang="ru-RU" sz="3400" dirty="0" smtClean="0"/>
              <a:t>акты проведения радиационного контроля в отделениях (кабинетах) лучевой диагностики;</a:t>
            </a:r>
          </a:p>
          <a:p>
            <a:pPr algn="just"/>
            <a:r>
              <a:rPr lang="ru-RU" sz="3400" dirty="0" smtClean="0"/>
              <a:t>документированные процедуры и инструкции, связанные с профессиональной деятельностью (работа с отходами, работа на медицинском и бытовом оборудовании, клинические протоколы и пр.) </a:t>
            </a:r>
          </a:p>
          <a:p>
            <a:pPr algn="just"/>
            <a:r>
              <a:rPr lang="ru-RU" sz="3400" dirty="0" smtClean="0"/>
              <a:t>медицинские карты и другая документация, связанная с профессиональной деятельностью (журналы проведения процедур, </a:t>
            </a:r>
            <a:r>
              <a:rPr lang="ru-RU" sz="3400" dirty="0" err="1" smtClean="0"/>
              <a:t>кварцевания</a:t>
            </a:r>
            <a:r>
              <a:rPr lang="ru-RU" sz="3400" dirty="0" smtClean="0"/>
              <a:t>, документация по прививочной и работе с декретированным контингентом, операционный журнал и др.);</a:t>
            </a:r>
          </a:p>
          <a:p>
            <a:pPr algn="just"/>
            <a:r>
              <a:rPr lang="ru-RU" sz="3400" dirty="0" smtClean="0"/>
              <a:t>технические паспорта на здания, помещения, сооружения;</a:t>
            </a:r>
          </a:p>
          <a:p>
            <a:pPr algn="just"/>
            <a:r>
              <a:rPr lang="ru-RU" sz="3400" dirty="0" smtClean="0"/>
              <a:t>документация по учету и эксплуатации медицинского оборудования (список, паспорта, нагрузка, техническое состояние, проведение метрологического контроля).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Б. Собеседование (интервью)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Собеседование </a:t>
            </a:r>
            <a:r>
              <a:rPr lang="ru-RU" b="1" dirty="0"/>
              <a:t>(интервью)</a:t>
            </a:r>
            <a:r>
              <a:rPr lang="ru-RU" dirty="0"/>
              <a:t> проводится с персоналом учреждений здравоохранения и пациентами.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Цель </a:t>
            </a:r>
            <a:r>
              <a:rPr lang="ru-RU" dirty="0"/>
              <a:t>собеседования заключается в том, чтобы подтвердить деятельность для достижения стандартов.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Собеседование </a:t>
            </a:r>
            <a:r>
              <a:rPr lang="ru-RU" dirty="0"/>
              <a:t>проводится составленным </a:t>
            </a:r>
            <a:r>
              <a:rPr lang="ru-RU" b="1" dirty="0"/>
              <a:t>вопросникам</a:t>
            </a:r>
            <a:r>
              <a:rPr lang="ru-RU" dirty="0"/>
              <a:t> или в форме свободных вопросов. Собеседование дополняет анализ документации и используется для </a:t>
            </a:r>
            <a:r>
              <a:rPr lang="ru-RU" b="1" dirty="0"/>
              <a:t>проверки информации, вызывающей сомнения.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В. Осмотр (наблюдение)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Осмотр </a:t>
            </a:r>
            <a:r>
              <a:rPr lang="ru-RU" b="1" dirty="0"/>
              <a:t>(наблюдение) </a:t>
            </a:r>
            <a:r>
              <a:rPr lang="ru-RU" dirty="0"/>
              <a:t>используется для сбора данных о состоянии материально-технической базы,  качестве выполнения процедур персоналом организации-заявителя (процедуры по безопасности, лечебно-диагностические процедуры) о наличии информации для пациентов и персонала на территории и в подразделениях учреждений.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Наблюдение </a:t>
            </a:r>
            <a:r>
              <a:rPr lang="ru-RU" dirty="0"/>
              <a:t>также используется для проверки и подтверждения той информации, которая была собрана из разных источников.</a:t>
            </a:r>
          </a:p>
          <a:p>
            <a:pPr marL="0" indent="0" algn="just">
              <a:buNone/>
            </a:pPr>
            <a:r>
              <a:rPr lang="ru-RU" dirty="0"/>
              <a:t>Анкетирование дополняет информацию (при необходимости), полученную при анализе документации, собеседовании и наблюдении.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Посредством </a:t>
            </a:r>
            <a:r>
              <a:rPr lang="ru-RU" dirty="0"/>
              <a:t>анкетирования персонала и пациентов собирается дополнительная информация о работе учреждения, соблюдении прав и степени удовлетворенности пациентов.</a:t>
            </a:r>
          </a:p>
        </p:txBody>
      </p:sp>
      <p:pic>
        <p:nvPicPr>
          <p:cNvPr id="4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стандартов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Каждый пункт оценивается на основе информации, собранной из различных источников, для получения общего балла. При подсчете присуждаются </a:t>
            </a:r>
            <a:r>
              <a:rPr lang="ru-RU" b="1" dirty="0">
                <a:solidFill>
                  <a:schemeClr val="accent2"/>
                </a:solidFill>
              </a:rPr>
              <a:t>от 3 до 0 баллов</a:t>
            </a:r>
            <a:r>
              <a:rPr lang="ru-RU" dirty="0"/>
              <a:t>,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96952"/>
            <a:ext cx="8136904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x-none" b="1" smtClean="0">
                <a:solidFill>
                  <a:schemeClr val="tx2"/>
                </a:solidFill>
              </a:rPr>
              <a:t>3 </a:t>
            </a:r>
            <a:r>
              <a:rPr lang="ru-RU" b="1" dirty="0" smtClean="0">
                <a:solidFill>
                  <a:schemeClr val="tx2"/>
                </a:solidFill>
              </a:rPr>
              <a:t>балла </a:t>
            </a:r>
            <a:r>
              <a:rPr lang="ru-RU" dirty="0" smtClean="0"/>
              <a:t>-</a:t>
            </a:r>
            <a:r>
              <a:rPr lang="x-none" smtClean="0"/>
              <a:t> хороший или стандартный уровень медицинской помощи; 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x-none" b="1" smtClean="0">
                <a:solidFill>
                  <a:schemeClr val="tx2"/>
                </a:solidFill>
              </a:rPr>
              <a:t>2 </a:t>
            </a:r>
            <a:r>
              <a:rPr lang="ru-RU" b="1" dirty="0" smtClean="0">
                <a:solidFill>
                  <a:schemeClr val="tx2"/>
                </a:solidFill>
              </a:rPr>
              <a:t>балла </a:t>
            </a:r>
            <a:r>
              <a:rPr lang="ru-RU" dirty="0" smtClean="0"/>
              <a:t>-</a:t>
            </a:r>
            <a:r>
              <a:rPr lang="x-none" smtClean="0"/>
              <a:t> необходимость некоторого улучшения для достижения стандартного уровня помощи (субоптимальная помощь, но никакого существенного риска для здоровья);</a:t>
            </a:r>
            <a:endParaRPr lang="ru-RU" dirty="0" smtClean="0"/>
          </a:p>
          <a:p>
            <a:pPr algn="just"/>
            <a:r>
              <a:rPr lang="x-none" smtClean="0"/>
              <a:t> </a:t>
            </a:r>
            <a:endParaRPr lang="ru-RU" dirty="0" smtClean="0"/>
          </a:p>
          <a:p>
            <a:pPr algn="just"/>
            <a:r>
              <a:rPr lang="x-none" b="1" smtClean="0">
                <a:solidFill>
                  <a:schemeClr val="tx2"/>
                </a:solidFill>
              </a:rPr>
              <a:t>1 </a:t>
            </a:r>
            <a:r>
              <a:rPr lang="ru-RU" b="1" dirty="0" smtClean="0">
                <a:solidFill>
                  <a:schemeClr val="tx2"/>
                </a:solidFill>
              </a:rPr>
              <a:t>бал </a:t>
            </a:r>
            <a:r>
              <a:rPr lang="ru-RU" dirty="0" smtClean="0"/>
              <a:t>- </a:t>
            </a:r>
            <a:r>
              <a:rPr lang="x-none" smtClean="0"/>
              <a:t>необходимость существенного улучшения для достижения стандартного уровня помощи (субоптимальная помощь со значительными рисками для здоровья);</a:t>
            </a:r>
            <a:endParaRPr lang="ru-RU" dirty="0" smtClean="0"/>
          </a:p>
          <a:p>
            <a:pPr algn="just"/>
            <a:r>
              <a:rPr lang="x-none" smtClean="0"/>
              <a:t> </a:t>
            </a:r>
            <a:endParaRPr lang="ru-RU" dirty="0" smtClean="0"/>
          </a:p>
          <a:p>
            <a:pPr algn="just"/>
            <a:r>
              <a:rPr lang="x-none" b="1" smtClean="0">
                <a:solidFill>
                  <a:schemeClr val="tx2"/>
                </a:solidFill>
              </a:rPr>
              <a:t>0 </a:t>
            </a:r>
            <a:r>
              <a:rPr lang="ru-RU" b="1" dirty="0" smtClean="0">
                <a:solidFill>
                  <a:schemeClr val="tx2"/>
                </a:solidFill>
              </a:rPr>
              <a:t>баллов </a:t>
            </a:r>
            <a:r>
              <a:rPr lang="ru-RU" dirty="0" smtClean="0"/>
              <a:t>-</a:t>
            </a:r>
            <a:r>
              <a:rPr lang="x-none" smtClean="0"/>
              <a:t> необходимость радикальных улучшений (совершенно неадекватная помощь с серьезными рисками для здоровья пациентов).</a:t>
            </a:r>
            <a:endParaRPr lang="ru-RU" dirty="0"/>
          </a:p>
        </p:txBody>
      </p:sp>
      <p:pic>
        <p:nvPicPr>
          <p:cNvPr id="5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x-none"/>
              <a:t>После завершения аккредитационной экспертизы (внешнего аудита)  экспертная группа составляет отчет с подробным изложением результатов аккредитации и предложениями, который рассматривается на заседании по аккредитации</a:t>
            </a:r>
            <a:r>
              <a:rPr lang="ru-RU" dirty="0"/>
              <a:t>. Б</a:t>
            </a:r>
            <a:r>
              <a:rPr lang="x-none"/>
              <a:t>ольшинством голосов могут приниматься следующие решения: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стандартов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77072"/>
            <a:ext cx="8136904" cy="2123658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lumMod val="5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x-none" sz="2200" b="1" smtClean="0">
                <a:solidFill>
                  <a:schemeClr val="bg1"/>
                </a:solidFill>
              </a:rPr>
              <a:t>учреждение здравоохранения аккредитован</a:t>
            </a:r>
            <a:r>
              <a:rPr lang="ru-RU" sz="2200" b="1" dirty="0" smtClean="0">
                <a:solidFill>
                  <a:schemeClr val="bg1"/>
                </a:solidFill>
              </a:rPr>
              <a:t>о</a:t>
            </a:r>
            <a:r>
              <a:rPr lang="x-none" sz="2200" b="1" smtClean="0">
                <a:solidFill>
                  <a:schemeClr val="bg1"/>
                </a:solidFill>
              </a:rPr>
              <a:t> на трехлетний срок с выдачей сертификата при соответствии стандартам от 70 до 100 процентов</a:t>
            </a:r>
            <a:r>
              <a:rPr lang="ru-RU" sz="2200" b="1" dirty="0" smtClean="0">
                <a:solidFill>
                  <a:schemeClr val="bg1"/>
                </a:solidFill>
              </a:rPr>
              <a:t>;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just"/>
            <a:endParaRPr lang="ru-RU" sz="22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x-none" sz="2200" b="1" smtClean="0">
                <a:solidFill>
                  <a:schemeClr val="bg1"/>
                </a:solidFill>
              </a:rPr>
              <a:t>учреждение здравоохранения не аккредитован</a:t>
            </a:r>
            <a:r>
              <a:rPr lang="ru-RU" sz="2200" b="1" dirty="0" smtClean="0">
                <a:solidFill>
                  <a:schemeClr val="bg1"/>
                </a:solidFill>
              </a:rPr>
              <a:t>о -</a:t>
            </a:r>
            <a:r>
              <a:rPr lang="x-none" sz="2200" b="1" smtClean="0">
                <a:solidFill>
                  <a:schemeClr val="bg1"/>
                </a:solidFill>
              </a:rPr>
              <a:t> менее 70 процентов соответствия стандартам.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6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Сертификат аккредитации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tx2"/>
                </a:solidFill>
              </a:rPr>
              <a:t> Удостоверяет </a:t>
            </a:r>
            <a:r>
              <a:rPr lang="ru-RU" sz="2200" dirty="0">
                <a:solidFill>
                  <a:schemeClr val="tx2"/>
                </a:solidFill>
              </a:rPr>
              <a:t>фактических и потенциальных потребителей, что учреждение здравоохранения обладает возможностями оказывать медицинскую помощь, со­ответствующую утвержденным стандартам и способно обеспечить стабильность качества оказываемых услуг</a:t>
            </a:r>
            <a:r>
              <a:rPr lang="ru-RU" sz="22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Font typeface="+mj-lt"/>
              <a:buAutoNum type="arabicPeriod"/>
            </a:pPr>
            <a:endParaRPr lang="ru-RU" sz="1400" dirty="0">
              <a:solidFill>
                <a:schemeClr val="tx2"/>
              </a:solidFill>
            </a:endParaRPr>
          </a:p>
          <a:p>
            <a:pPr marL="0" indent="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2"/>
                </a:solidFill>
              </a:rPr>
              <a:t> Может </a:t>
            </a:r>
            <a:r>
              <a:rPr lang="ru-RU" sz="2200" dirty="0">
                <a:solidFill>
                  <a:schemeClr val="accent2"/>
                </a:solidFill>
              </a:rPr>
              <a:t>служить основанием для решения об инвестицион­ной поддержке организации в целях развития материально-технической базы и повышения качества медицинских услуг</a:t>
            </a:r>
            <a:r>
              <a:rPr lang="ru-RU" sz="2200" dirty="0" smtClean="0">
                <a:solidFill>
                  <a:schemeClr val="accent2"/>
                </a:solidFill>
              </a:rPr>
              <a:t>;</a:t>
            </a:r>
          </a:p>
          <a:p>
            <a:pPr marL="0" indent="0" algn="just">
              <a:buFont typeface="+mj-lt"/>
              <a:buAutoNum type="arabicPeriod"/>
            </a:pPr>
            <a:endParaRPr lang="ru-RU" sz="1400" dirty="0">
              <a:solidFill>
                <a:schemeClr val="accent2"/>
              </a:solidFill>
            </a:endParaRPr>
          </a:p>
          <a:p>
            <a:pPr marL="0" indent="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Может </a:t>
            </a: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служить основанием для страховых компаний, заключающих с учреждением договор о медицинском (добровольном) страховании; </a:t>
            </a:r>
            <a:endParaRPr lang="ru-RU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Font typeface="+mj-lt"/>
              <a:buAutoNum type="arabicPeriod"/>
            </a:pP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Упрощает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процесс получения (продления) лицензия на медицинскую деятельность.</a:t>
            </a:r>
          </a:p>
          <a:p>
            <a:pPr marL="0" indent="0">
              <a:buFont typeface="+mj-lt"/>
              <a:buAutoNum type="arabicPeriod"/>
            </a:pPr>
            <a:endParaRPr lang="ru-RU" sz="2200" dirty="0"/>
          </a:p>
        </p:txBody>
      </p:sp>
      <p:pic>
        <p:nvPicPr>
          <p:cNvPr id="4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28596" y="1643050"/>
          <a:ext cx="7715304" cy="4643472"/>
        </p:xfrm>
        <a:graphic>
          <a:graphicData uri="http://schemas.openxmlformats.org/drawingml/2006/table">
            <a:tbl>
              <a:tblPr/>
              <a:tblGrid>
                <a:gridCol w="491746"/>
                <a:gridCol w="6470472"/>
                <a:gridCol w="753086"/>
              </a:tblGrid>
              <a:tr h="773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600" b="1" cap="all" dirty="0" smtClean="0">
                          <a:latin typeface="Times New Roman"/>
                          <a:ea typeface="Times New Roman"/>
                        </a:rPr>
                        <a:t>Йўналиш номлари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 err="1">
                          <a:latin typeface="Times New Roman"/>
                          <a:ea typeface="Times New Roman"/>
                        </a:rPr>
                        <a:t>Баллар</a:t>
                      </a: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69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600" b="1" cap="all" dirty="0" err="1">
                          <a:latin typeface="Times New Roman"/>
                          <a:ea typeface="Times New Roman"/>
                        </a:rPr>
                        <a:t>Кадрларнинг</a:t>
                      </a: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cap="all" dirty="0" err="1">
                          <a:latin typeface="Times New Roman"/>
                          <a:ea typeface="Times New Roman"/>
                        </a:rPr>
                        <a:t>салохиятини</a:t>
                      </a: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cap="all" dirty="0" err="1" smtClean="0">
                          <a:latin typeface="Times New Roman"/>
                          <a:ea typeface="Times New Roman"/>
                        </a:rPr>
                        <a:t>баҳолаш</a:t>
                      </a:r>
                      <a:r>
                        <a:rPr lang="ru-RU" sz="1600" b="1" cap="all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z-Cyrl-UZ" sz="1600" b="1" cap="all" dirty="0" smtClean="0">
                          <a:latin typeface="Times New Roman"/>
                          <a:ea typeface="Times New Roman"/>
                        </a:rPr>
                        <a:t>мезони (критериялари)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uz-Cyrl-UZ" sz="1800" b="1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latin typeface="Times New Roman"/>
                          <a:ea typeface="Times New Roman"/>
                        </a:rPr>
                        <a:t>Врачлар 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</a:rPr>
                        <a:t>салохияти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912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z-Cyrl-UZ" sz="1800" b="1" dirty="0" smtClean="0">
                          <a:latin typeface="Times New Roman"/>
                          <a:ea typeface="Times New Roman"/>
                        </a:rPr>
                        <a:t>Индикторлар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800" dirty="0">
                          <a:latin typeface="Times New Roman"/>
                          <a:ea typeface="Times New Roman"/>
                        </a:rPr>
                        <a:t>Бўлимдаги барча врачларда (100 фоиз) олий тоифа мавжуд 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8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3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800" dirty="0">
                          <a:latin typeface="Times New Roman"/>
                          <a:ea typeface="Times New Roman"/>
                        </a:rPr>
                        <a:t>Бўлимдаги барча врачларнинг 50 </a:t>
                      </a:r>
                      <a:r>
                        <a:rPr lang="uz-Cyrl-UZ" sz="1800" dirty="0" smtClean="0">
                          <a:latin typeface="Times New Roman"/>
                          <a:ea typeface="Times New Roman"/>
                        </a:rPr>
                        <a:t>ва ундан фоизи </a:t>
                      </a:r>
                      <a:r>
                        <a:rPr lang="uz-Cyrl-UZ" sz="1800" dirty="0">
                          <a:latin typeface="Times New Roman"/>
                          <a:ea typeface="Times New Roman"/>
                        </a:rPr>
                        <a:t>дан ортиғи олий тоифа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8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800" dirty="0">
                          <a:latin typeface="Times New Roman"/>
                          <a:ea typeface="Times New Roman"/>
                        </a:rPr>
                        <a:t>Бўлимдаги барча врачларнинг 50 фоизидан пастида олий тоифа ва тоифасиз врачлар мавжуд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8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800" dirty="0">
                          <a:latin typeface="Times New Roman"/>
                          <a:ea typeface="Times New Roman"/>
                        </a:rPr>
                        <a:t>Бў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</a:t>
                      </a:r>
                      <a:r>
                        <a:rPr lang="uz-Cyrl-UZ" sz="1800" dirty="0">
                          <a:latin typeface="Times New Roman"/>
                          <a:ea typeface="Times New Roman"/>
                        </a:rPr>
                        <a:t>имда бирорта врачда тоифа йўқ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8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2" name="Номер слайда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85F0D4-FBA9-46DD-811E-1C6D22FE39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pic>
        <p:nvPicPr>
          <p:cNvPr id="20485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20693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3265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752FB-4A8E-4BF7-9E17-453DC805B4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642938" y="2643188"/>
          <a:ext cx="7500938" cy="1809750"/>
        </p:xfrm>
        <a:graphic>
          <a:graphicData uri="http://schemas.openxmlformats.org/drawingml/2006/table">
            <a:tbl>
              <a:tblPr/>
              <a:tblGrid>
                <a:gridCol w="1214580"/>
                <a:gridCol w="1925803"/>
                <a:gridCol w="1717003"/>
                <a:gridCol w="1321776"/>
                <a:gridCol w="1321776"/>
              </a:tblGrid>
              <a:tr h="928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Врачлар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сони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Олий тоифаси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борлари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фоизи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 бўйича баҳо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8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29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3751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z-Cyrl-UZ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z-Cyrl-UZ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НОМИ: </a:t>
            </a:r>
            <a:br>
              <a:rPr lang="uz-Cyrl-UZ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z-Cyrl-UZ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ВРАЧЛАР САЛОХИЯТИ КРИТЕРИЯСИГА ИНДИКАТОРЛАРНИ АНИҚЛАШ </a:t>
            </a:r>
            <a:endParaRPr lang="uz-Cyrl-UZ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9300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CF7EB-8821-427F-83E5-362E8771D653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32990"/>
              </p:ext>
            </p:extLst>
          </p:nvPr>
        </p:nvGraphicFramePr>
        <p:xfrm>
          <a:off x="-1" y="879611"/>
          <a:ext cx="9174647" cy="5960078"/>
        </p:xfrm>
        <a:graphic>
          <a:graphicData uri="http://schemas.openxmlformats.org/drawingml/2006/table">
            <a:tbl>
              <a:tblPr/>
              <a:tblGrid>
                <a:gridCol w="467545"/>
                <a:gridCol w="1061359"/>
                <a:gridCol w="398717"/>
                <a:gridCol w="2169003"/>
                <a:gridCol w="510354"/>
                <a:gridCol w="1837275"/>
                <a:gridCol w="433801"/>
                <a:gridCol w="1786239"/>
                <a:gridCol w="510354"/>
              </a:tblGrid>
              <a:tr h="120418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1.Кадрларнинг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салохиятини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баҳолаш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Баллар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                             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Даволаш ишлари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и баҳолаш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Баллар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Хамширалик иши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и баҳолаш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Баллар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z-Cyrl-UZ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z-Cyrl-UZ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z-Cyrl-UZ" sz="14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. Ички интизом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Баллар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61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700" cap="all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7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700" dirty="0">
                          <a:latin typeface="Times New Roman"/>
                          <a:ea typeface="Times New Roman"/>
                        </a:rPr>
                        <a:t>Врачлар салохияти</a:t>
                      </a:r>
                      <a:endParaRPr lang="ru-RU" sz="17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cap="all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7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Касаллик тарихини тўғри тўлдирилиши</a:t>
                      </a:r>
                      <a:r>
                        <a:rPr lang="uz-Cyrl-UZ" sz="1400" b="1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СанПИН №0304-12 асосида санитар-эпидемиологик ишларни олиб борилишини текшири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ли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ш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Бўлимлардаги юмшоқ ва қаттиқ анжомларни  сақланиши инвентар рақамларини қўйилиши ва уларни хисоби ва  хисобдан чиқарилиши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>
                          <a:latin typeface="Times New Roman"/>
                          <a:ea typeface="Times New Roman"/>
                        </a:rPr>
                        <a:t>Хамширалар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салохияти</a:t>
                      </a: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Касаллик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тарихидаги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температура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варақаси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 муолажа варақасини (лист назначения) тўлдирилиши,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эпид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анамнез,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муолажаларни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касаллик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тарихи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китобча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билан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таққослаш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cap="all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Қайси буйруқлар асосида ишлаши, техни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хавсизлиги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хамширалар билан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савол-жавоб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 асосида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Бўлимда пулликга ўтказилган хизматларни (тиббий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 прокат</a:t>
                      </a:r>
                      <a:r>
                        <a:rPr lang="uz-Cyrl-UZ" sz="1400" dirty="0">
                          <a:latin typeface="Times New Roman"/>
                          <a:ea typeface="Times New Roman"/>
                        </a:rPr>
                        <a:t> ва бошқа) ва тўлов тўғрилигини аниқла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ниши</a:t>
                      </a: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 dirty="0" err="1">
                          <a:latin typeface="Times New Roman"/>
                          <a:ea typeface="Times New Roman"/>
                        </a:rPr>
                        <a:t>жами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z-Cyrl-UZ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z-Cyrl-UZ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1215" marR="5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071" y="21938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/>
              <a:t>_____________</a:t>
            </a:r>
            <a:r>
              <a:rPr lang="en-US" b="1" cap="all" dirty="0"/>
              <a:t>_____</a:t>
            </a:r>
            <a:r>
              <a:rPr lang="ru-RU" b="1" cap="all" dirty="0"/>
              <a:t>__________  </a:t>
            </a:r>
            <a:r>
              <a:rPr lang="ru-RU" cap="all" dirty="0"/>
              <a:t>Б</a:t>
            </a:r>
            <a:r>
              <a:rPr lang="uz-Cyrl-UZ" cap="all" dirty="0"/>
              <a:t>ў</a:t>
            </a:r>
            <a:r>
              <a:rPr lang="ru-RU" cap="all" dirty="0" err="1"/>
              <a:t>лим</a:t>
            </a:r>
            <a:r>
              <a:rPr lang="uz-Cyrl-UZ" cap="all" dirty="0"/>
              <a:t> фаолияти</a:t>
            </a:r>
            <a:r>
              <a:rPr lang="ru-RU" cap="all" dirty="0"/>
              <a:t>ни </a:t>
            </a:r>
            <a:r>
              <a:rPr lang="uz-Cyrl-UZ" cap="all" dirty="0"/>
              <a:t> </a:t>
            </a:r>
            <a:endParaRPr lang="uz-Cyrl-UZ" cap="all" dirty="0" smtClean="0"/>
          </a:p>
          <a:p>
            <a:pPr algn="ctr"/>
            <a:r>
              <a:rPr lang="uz-Cyrl-UZ" b="1" cap="all" dirty="0" smtClean="0"/>
              <a:t>баҳол</a:t>
            </a:r>
            <a:r>
              <a:rPr lang="ru-RU" b="1" cap="all" dirty="0"/>
              <a:t>а</a:t>
            </a:r>
            <a:r>
              <a:rPr lang="uz-Cyrl-UZ" b="1" cap="all" dirty="0"/>
              <a:t>ш </a:t>
            </a:r>
            <a:r>
              <a:rPr lang="ru-RU" b="1" cap="all" dirty="0" err="1"/>
              <a:t>ва</a:t>
            </a:r>
            <a:r>
              <a:rPr lang="uz-Cyrl-UZ" b="1" cap="all" dirty="0"/>
              <a:t>рақаси</a:t>
            </a:r>
            <a:endParaRPr lang="ru-RU" dirty="0"/>
          </a:p>
          <a:p>
            <a:r>
              <a:rPr lang="ru-RU" b="1" cap="all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2358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751354"/>
              </p:ext>
            </p:extLst>
          </p:nvPr>
        </p:nvGraphicFramePr>
        <p:xfrm>
          <a:off x="539552" y="1412776"/>
          <a:ext cx="7776864" cy="511256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7776864"/>
              </a:tblGrid>
              <a:tr h="1852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Что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такое аккредитация медицинских учреждений?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Какие цели и задачи имеет аккредитация?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Как проводятся экспертиза?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1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4. В </a:t>
                      </a:r>
                      <a:r>
                        <a:rPr lang="ru-RU" sz="2000" dirty="0">
                          <a:effectLst/>
                        </a:rPr>
                        <a:t>каких этапах проводится аккредитация?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5. Какую </a:t>
                      </a:r>
                      <a:r>
                        <a:rPr lang="ru-RU" sz="2000" dirty="0">
                          <a:effectLst/>
                        </a:rPr>
                        <a:t>функцию имеют консультанты и эксперты?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6. Как </a:t>
                      </a:r>
                      <a:r>
                        <a:rPr lang="ru-RU" sz="2000" dirty="0">
                          <a:effectLst/>
                        </a:rPr>
                        <a:t>проводиться оценка по стандартам аккредитации?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87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7. Как </a:t>
                      </a:r>
                      <a:r>
                        <a:rPr lang="ru-RU" sz="2000" dirty="0">
                          <a:effectLst/>
                        </a:rPr>
                        <a:t>проводиться внутренний и внешний аудит?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8. Что </a:t>
                      </a:r>
                      <a:r>
                        <a:rPr lang="ru-RU" sz="2000" dirty="0">
                          <a:effectLst/>
                        </a:rPr>
                        <a:t>выдается после завершения аккредитации?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9. Какие </a:t>
                      </a:r>
                      <a:r>
                        <a:rPr lang="ru-RU" sz="2000" dirty="0">
                          <a:effectLst/>
                        </a:rPr>
                        <a:t>льготы предоставляются ЛПУ после аккредитации?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" y="428625"/>
          <a:ext cx="8643937" cy="6181730"/>
        </p:xfrm>
        <a:graphic>
          <a:graphicData uri="http://schemas.openxmlformats.org/drawingml/2006/table">
            <a:tbl>
              <a:tblPr/>
              <a:tblGrid>
                <a:gridCol w="487362"/>
                <a:gridCol w="3559175"/>
                <a:gridCol w="458788"/>
                <a:gridCol w="552450"/>
                <a:gridCol w="642937"/>
                <a:gridCol w="644525"/>
                <a:gridCol w="550863"/>
                <a:gridCol w="552450"/>
                <a:gridCol w="642937"/>
                <a:gridCol w="552450"/>
              </a:tblGrid>
              <a:tr h="1066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Критерийлар номи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Бўлимларни баҳолаш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ташқи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ташқи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ташқи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ташқи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Врачлар салоҳияти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Ҳамширалар салоҳияти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Касаллик тарихини тўлдириш (титул)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Касаллик тарихини тўлдирилиши (ичи)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Дори дармон ва пархез таомларини асослаш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 мутахассислар кўриги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Дори-дармонлар яроқлилик муддати ва қолдиқни хисобдан чиқариш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 ёрдам дориларининг захираси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Навбатчи врачлар назоратдаги беморларни кўриги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Касаллик тарихида бўлим мудирининг кўриги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Тахлил натижаларини ташхисга қараб буюрилиши ва уларни касаллик тарихига ёзилиши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Санпин асосида сан-эпид ишларни олиб борилиши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Буйруқларни билишлари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Тиббий журналларни юритилиши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Ишга келиб кетиш назорати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z-Cyrl-U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24" marR="39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6F4FC-2E66-46E4-BDF8-2EB98A1A373E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786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2000" b="1" cap="all" dirty="0">
                <a:solidFill>
                  <a:srgbClr val="240571"/>
                </a:solidFill>
                <a:latin typeface="Times New Roman" pitchFamily="18" charset="0"/>
                <a:cs typeface="Times New Roman" pitchFamily="18" charset="0"/>
              </a:rPr>
              <a:t>Баҳолаш</a:t>
            </a:r>
            <a:r>
              <a:rPr lang="uz-Cyrl-UZ" b="1" cap="all" dirty="0">
                <a:solidFill>
                  <a:srgbClr val="2405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cap="all" dirty="0" smtClean="0">
                <a:solidFill>
                  <a:srgbClr val="240571"/>
                </a:solidFill>
                <a:latin typeface="Times New Roman" pitchFamily="18" charset="0"/>
                <a:cs typeface="Times New Roman" pitchFamily="18" charset="0"/>
              </a:rPr>
              <a:t>ВАРАҚАСИни бўлимлар бўйича йиғилиши</a:t>
            </a:r>
            <a:endParaRPr lang="ru-RU" dirty="0">
              <a:solidFill>
                <a:srgbClr val="2405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811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0724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357188"/>
            <a:ext cx="7786688" cy="695548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z-Cyrl-UZ" b="1" dirty="0" smtClean="0">
                <a:solidFill>
                  <a:srgbClr val="240571"/>
                </a:solidFill>
                <a:latin typeface="Times New Roman" pitchFamily="18" charset="0"/>
                <a:cs typeface="Times New Roman" pitchFamily="18" charset="0"/>
              </a:rPr>
              <a:t>БАҲО ВА БАЛЛАРНИ </a:t>
            </a:r>
            <a:r>
              <a:rPr lang="uz-Cyrl-UZ" b="1" dirty="0" smtClean="0">
                <a:solidFill>
                  <a:srgbClr val="240571"/>
                </a:solidFill>
                <a:latin typeface="Times New Roman" pitchFamily="18" charset="0"/>
                <a:cs typeface="Times New Roman" pitchFamily="18" charset="0"/>
              </a:rPr>
              <a:t>СОЛИШТИРМА ТАҚҚОСЛАШ </a:t>
            </a:r>
            <a:endParaRPr lang="uz-Cyrl-UZ" b="1" dirty="0" smtClean="0">
              <a:solidFill>
                <a:srgbClr val="24057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z-Cyrl-UZ" b="1" dirty="0" smtClean="0">
                <a:solidFill>
                  <a:srgbClr val="240571"/>
                </a:solidFill>
                <a:latin typeface="Times New Roman" pitchFamily="18" charset="0"/>
                <a:cs typeface="Times New Roman" pitchFamily="18" charset="0"/>
              </a:rPr>
              <a:t>НАТИЖАЛАРИ</a:t>
            </a:r>
            <a:endParaRPr lang="ru-RU" b="1" dirty="0">
              <a:solidFill>
                <a:srgbClr val="2405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E3415-BCAF-4BB3-AB30-B470EC05B0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8710"/>
              </p:ext>
            </p:extLst>
          </p:nvPr>
        </p:nvGraphicFramePr>
        <p:xfrm>
          <a:off x="357188" y="1601788"/>
          <a:ext cx="8358188" cy="4573907"/>
        </p:xfrm>
        <a:graphic>
          <a:graphicData uri="http://schemas.openxmlformats.org/drawingml/2006/table">
            <a:tbl>
              <a:tblPr/>
              <a:tblGrid>
                <a:gridCol w="714350"/>
                <a:gridCol w="1143008"/>
                <a:gridCol w="857256"/>
                <a:gridCol w="785818"/>
                <a:gridCol w="746131"/>
                <a:gridCol w="823912"/>
                <a:gridCol w="841375"/>
                <a:gridCol w="823913"/>
                <a:gridCol w="823912"/>
                <a:gridCol w="79851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Бўлимлар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Баҳолаш мезонлар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  баҳолар   сони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Ички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z-Cyrl-U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натижалари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Ташқи аудит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натижалари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1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</a:t>
                      </a: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ланган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 баҳога нисбатан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Ўртача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баҳоси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</a:t>
                      </a: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ланган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 баҳога нисбатан (%)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Ўртача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№3  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Бўлим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415" marR="66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710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134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НАМУНА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52933"/>
              </p:ext>
            </p:extLst>
          </p:nvPr>
        </p:nvGraphicFramePr>
        <p:xfrm>
          <a:off x="0" y="678137"/>
          <a:ext cx="9143999" cy="6179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692"/>
                <a:gridCol w="2356548"/>
                <a:gridCol w="3023496"/>
                <a:gridCol w="675840"/>
                <a:gridCol w="675840"/>
                <a:gridCol w="672876"/>
                <a:gridCol w="588099"/>
                <a:gridCol w="562608"/>
              </a:tblGrid>
              <a:tr h="472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</a:rPr>
                        <a:t>Стандарт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>
                          <a:effectLst/>
                        </a:rPr>
                        <a:t>Критерий ҳисоблаш усули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>
                          <a:effectLst/>
                        </a:rPr>
                        <a:t>Индикаторни лар 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>
                          <a:effectLst/>
                        </a:rPr>
                        <a:t>Аниқланган балл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</a:tr>
              <a:tr h="1224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</a:rPr>
                        <a:t>5</a:t>
                      </a:r>
                    </a:p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</a:rPr>
                        <a:t>4</a:t>
                      </a:r>
                    </a:p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</a:rPr>
                        <a:t>3</a:t>
                      </a:r>
                    </a:p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</a:rPr>
                        <a:t>2</a:t>
                      </a:r>
                    </a:p>
                    <a:p>
                      <a:pPr indent="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74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</a:rPr>
                        <a:t>Кадрлар салохиятини баҳолаш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dirty="0">
                          <a:effectLst/>
                        </a:rPr>
                        <a:t>Соғлом турмуш тарзини тарғибот қиладиган бўлим ходимлари юқори малакали бўлиши лозим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Соғлом турмуш тарзини тарғибот қиладиган ходимларнинг малака тоифаларига қараб баҳоланади, бунда юқори малакали ходимлар сони = малака тоифасига эга ходимлар Х 100 / ходимлар сони (5 йилгача иш стажига бўлган ходимлардан ташқари) ёки 10 та ходимнинг барчаси малака тоифасига эга бўлса  100 фоиз миқдорида белгиланади.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86 -100 </a:t>
                      </a:r>
                      <a:endParaRPr lang="ru-RU" sz="1600">
                        <a:effectLst/>
                      </a:endParaRP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фоиз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71,0 -</a:t>
                      </a:r>
                      <a:endParaRPr lang="ru-RU" sz="1600">
                        <a:effectLst/>
                      </a:endParaRP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85,9</a:t>
                      </a:r>
                      <a:endParaRPr lang="ru-RU" sz="1600">
                        <a:effectLst/>
                      </a:endParaRP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фоиз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56,0 -</a:t>
                      </a:r>
                      <a:endParaRPr lang="ru-RU" sz="1600">
                        <a:effectLst/>
                      </a:endParaRP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70,9</a:t>
                      </a:r>
                      <a:endParaRPr lang="ru-RU" sz="1600">
                        <a:effectLst/>
                      </a:endParaRP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фоиз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55,9 дан паст</a:t>
                      </a:r>
                      <a:endParaRPr lang="ru-RU" sz="1600">
                        <a:effectLst/>
                      </a:endParaRPr>
                    </a:p>
                    <a:p>
                      <a:pPr indent="82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фоиз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600" dirty="0" smtClean="0">
                          <a:effectLst/>
                        </a:rPr>
                        <a:t>5(3)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620713"/>
            <a:ext cx="885825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                    </a:t>
            </a:r>
          </a:p>
        </p:txBody>
      </p:sp>
      <p:pic>
        <p:nvPicPr>
          <p:cNvPr id="25603" name="Grafik 6" descr="DSC_02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1143000"/>
            <a:ext cx="74295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6000" b="1">
              <a:solidFill>
                <a:srgbClr val="FFFF00"/>
              </a:solidFill>
            </a:endParaRPr>
          </a:p>
          <a:p>
            <a:pPr algn="ctr"/>
            <a:r>
              <a:rPr lang="ru-RU" sz="8000" b="1">
                <a:solidFill>
                  <a:srgbClr val="FFFF00"/>
                </a:solidFill>
              </a:rPr>
              <a:t>Спасибо</a:t>
            </a:r>
          </a:p>
          <a:p>
            <a:pPr algn="ctr"/>
            <a:r>
              <a:rPr lang="ru-RU" sz="8000" b="1">
                <a:solidFill>
                  <a:srgbClr val="FFFF00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103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понятие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это комплексная проверка медицинской помощи на основе стандартов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критериев и индикаторов)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способствующих повышению качества медицинской помощи.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Стандарты аккредитации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документы, разработанные на основе требований по управлению качеством безопасностью медицинской помощи и использование ресурсов учреждения  здравоохранения.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аккредитации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текущее состояние или определенный уровень выполнения стандарта;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Индикатор аккредитации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бальная система оценки соответствующая данного критерию.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4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аккредитации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68" y="2636912"/>
            <a:ext cx="8229600" cy="12527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аккредитации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здравоохранения - обеспечить защиту прав пациентов на получение медицинской помощи необходимого объ­ема и качества.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056" y="148478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Задачами аккредитации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учреждений здравоохранения являются: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качества и безопасности медицинской помощи;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роста доверия граждан к профессиональной деятельности аккреди­тованных учреждений здравоохранения;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документальное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процессы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методы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оказания медицин­ских услуг соответствуют стандар­там или условиям договора;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взаимного признания результатов аккредитации на национальном и международном уровне;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конкурентной среды в системе здравоохранения.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5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аккредитации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2743128"/>
              </p:ext>
            </p:extLst>
          </p:nvPr>
        </p:nvGraphicFramePr>
        <p:xfrm>
          <a:off x="395536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0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аккредитации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Аккредитация учреждений здравоохранения осуществляется на основе: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80648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добровольности;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40968"/>
            <a:ext cx="58681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открытости и доступности правил аккредитации;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89040"/>
            <a:ext cx="80648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компетентности и независимости органа, осуществляющего аккредитацию;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365104"/>
            <a:ext cx="82089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обеспечения равенства прав, законных интересов всех лиц, претендующих на ак­кредитацию;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334" y="5301208"/>
            <a:ext cx="81369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неразглашения конфиденциальной информации, полученной в процессе аккредитации.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400" b="1" dirty="0" smtClean="0"/>
              <a:t>Этапы аккредитации учреждений здравоохранения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077" y="2564904"/>
            <a:ext cx="8229600" cy="197281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</a:t>
            </a:r>
            <a:r>
              <a:rPr lang="ru-RU" sz="2800" b="1" dirty="0" smtClean="0"/>
              <a:t> </a:t>
            </a:r>
            <a:r>
              <a:rPr lang="ru-RU" sz="2800" b="1" dirty="0"/>
              <a:t>ЭТАП:</a:t>
            </a:r>
          </a:p>
          <a:p>
            <a:pPr algn="just"/>
            <a:r>
              <a:rPr lang="ru-RU" sz="2800" dirty="0" smtClean="0"/>
              <a:t>подача </a:t>
            </a:r>
            <a:r>
              <a:rPr lang="ru-RU" sz="2800" dirty="0"/>
              <a:t>учреждением здравоохранения  заявления на проведение аккредитации в соответствующий орган; </a:t>
            </a:r>
          </a:p>
          <a:p>
            <a:pPr algn="just"/>
            <a:r>
              <a:rPr lang="ru-RU" sz="2800" dirty="0" smtClean="0"/>
              <a:t>ознакомление </a:t>
            </a:r>
            <a:r>
              <a:rPr lang="ru-RU" sz="2800" dirty="0"/>
              <a:t>представителей учреждения-заявителя о порядке прохождения аккредитации; </a:t>
            </a:r>
          </a:p>
          <a:p>
            <a:pPr algn="just"/>
            <a:r>
              <a:rPr lang="ru-RU" sz="2800" dirty="0" smtClean="0"/>
              <a:t>заключение </a:t>
            </a:r>
            <a:r>
              <a:rPr lang="ru-RU" sz="2800" dirty="0"/>
              <a:t>договора на аккредитацию с учреждением.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6872"/>
            <a:ext cx="8280920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200" b="1" dirty="0" smtClean="0"/>
              <a:t>II</a:t>
            </a:r>
            <a:r>
              <a:rPr lang="ru-RU" sz="2200" b="1" dirty="0" smtClean="0"/>
              <a:t> ЭТАП: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проведение учреждением-заявителем процедуры самооценки (внутренний аудит) по стандартам аккредитации;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предоставление учреждением-заявителем  результатов самооценки по стандартам аккредитации  и других документов, необходимых для процедуры </a:t>
            </a:r>
            <a:r>
              <a:rPr lang="ru-RU" sz="2200" dirty="0" err="1" smtClean="0"/>
              <a:t>аккредитационной</a:t>
            </a:r>
            <a:r>
              <a:rPr lang="ru-RU" sz="2200" dirty="0" smtClean="0"/>
              <a:t> экспертизы и формирования дела о результатах аккредитации;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экспертиза  представленных документов органом аккредитации.</a:t>
            </a:r>
            <a:endParaRPr lang="ru-RU" sz="2200" dirty="0"/>
          </a:p>
        </p:txBody>
      </p:sp>
      <p:pic>
        <p:nvPicPr>
          <p:cNvPr id="5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III </a:t>
            </a:r>
            <a:r>
              <a:rPr lang="ru-RU" sz="1800" b="1" dirty="0"/>
              <a:t>ЭТАП:</a:t>
            </a:r>
          </a:p>
          <a:p>
            <a:pPr algn="just"/>
            <a:r>
              <a:rPr lang="ru-RU" sz="1800" dirty="0" smtClean="0"/>
              <a:t>формирование </a:t>
            </a:r>
            <a:r>
              <a:rPr lang="ru-RU" sz="1800" dirty="0"/>
              <a:t>экспертной группы для проведения </a:t>
            </a:r>
            <a:r>
              <a:rPr lang="ru-RU" sz="1800" dirty="0" err="1"/>
              <a:t>аккредитационной</a:t>
            </a:r>
            <a:r>
              <a:rPr lang="ru-RU" sz="1800" dirty="0"/>
              <a:t> экспертизы;</a:t>
            </a:r>
          </a:p>
          <a:p>
            <a:r>
              <a:rPr lang="ru-RU" sz="1800" dirty="0" smtClean="0"/>
              <a:t>проведение </a:t>
            </a:r>
            <a:r>
              <a:rPr lang="ru-RU" sz="1800" dirty="0"/>
              <a:t>экспертной группой </a:t>
            </a:r>
            <a:r>
              <a:rPr lang="ru-RU" sz="1800" dirty="0" err="1"/>
              <a:t>аккредитационной</a:t>
            </a:r>
            <a:r>
              <a:rPr lang="ru-RU" sz="1800" dirty="0"/>
              <a:t> проверки учреждения - заявителя (внешний аудит);</a:t>
            </a:r>
          </a:p>
          <a:p>
            <a:pPr algn="just"/>
            <a:r>
              <a:rPr lang="ru-RU" sz="1800" dirty="0" smtClean="0"/>
              <a:t>анализ </a:t>
            </a:r>
            <a:r>
              <a:rPr lang="ru-RU" sz="1800" dirty="0"/>
              <a:t>и обобщение результатов </a:t>
            </a:r>
            <a:r>
              <a:rPr lang="ru-RU" sz="1800" dirty="0" err="1"/>
              <a:t>аккредитационной</a:t>
            </a:r>
            <a:r>
              <a:rPr lang="ru-RU" sz="1800" dirty="0"/>
              <a:t> экспертизы с подготовкой отчета об аккредитации учреждения-заявителя;  </a:t>
            </a:r>
          </a:p>
          <a:p>
            <a:pPr algn="just"/>
            <a:r>
              <a:rPr lang="ru-RU" sz="1800" dirty="0" smtClean="0"/>
              <a:t>принятие </a:t>
            </a:r>
            <a:r>
              <a:rPr lang="ru-RU" sz="1800" dirty="0"/>
              <a:t>решения об аккредитации органом по аккредитации и присвоении категории аккредитации (высшая, первая, вторая); </a:t>
            </a:r>
          </a:p>
          <a:p>
            <a:r>
              <a:rPr lang="ru-RU" sz="1800" dirty="0" smtClean="0"/>
              <a:t>оформление</a:t>
            </a:r>
            <a:r>
              <a:rPr lang="ru-RU" sz="1800" dirty="0"/>
              <a:t>, регистрация и выдача  сертификата аккредитации заявителю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400" b="1" dirty="0" smtClean="0"/>
              <a:t>Этапы аккредитации учреждений здравоохранения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81128"/>
            <a:ext cx="820891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</a:t>
            </a:r>
            <a:r>
              <a:rPr lang="ru-RU" b="1" dirty="0" smtClean="0"/>
              <a:t> ЭТАП: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заключение договора с учреждением здравоохранения о проведении предварительного и текущего инспекционного контроля;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проведение инспекционного контроля;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принятие решения по итогам инспекционного контроля.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Аккредитационная</a:t>
            </a:r>
            <a:r>
              <a:rPr lang="ru-RU" b="1" dirty="0"/>
              <a:t> экспертиза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7200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Аккредитационная</a:t>
            </a:r>
            <a:r>
              <a:rPr lang="ru-RU" b="1" dirty="0"/>
              <a:t> экспертиза осуществляется оценкой соответствия стандартам аккредитации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49694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управления</a:t>
            </a:r>
            <a:r>
              <a:rPr lang="ru-RU" dirty="0" smtClean="0"/>
              <a:t> (юридический статус, организационная структура, корпоративные связи, компетенция руководителя, планирова­ние и отчетность, финансовое управление, управление человеческими ресурсами, управление  информацией, менеджмент качества и безопасности медицинской помощи);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237" y="3269149"/>
            <a:ext cx="84969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процедур по клинической (профессиональной) безопасности</a:t>
            </a:r>
            <a:r>
              <a:rPr lang="ru-RU" dirty="0" smtClean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8483235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качества медицинской помощи </a:t>
            </a:r>
            <a:r>
              <a:rPr lang="ru-RU" dirty="0" smtClean="0"/>
              <a:t>(уровень медицинских технологий, применение принципов до­казательной медицины и клинических протоколов, качество медицинской документации, конечные результаты, основные показатели деятельности);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579" y="5399019"/>
            <a:ext cx="848323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материально - технической базы</a:t>
            </a:r>
            <a:r>
              <a:rPr lang="ru-RU" dirty="0" smtClean="0"/>
              <a:t>, ресурсного оснащения, хозяйственно-технической службы и безопасности окружающей среды; </a:t>
            </a:r>
          </a:p>
        </p:txBody>
      </p:sp>
      <p:pic>
        <p:nvPicPr>
          <p:cNvPr id="8" name="Bild 2" descr="220x21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1734</Words>
  <Application>Microsoft Office PowerPoint</Application>
  <PresentationFormat>Экран (4:3)</PresentationFormat>
  <Paragraphs>457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АККРЕДИТАЦИЯ  И ОЦЕНКА ДЕЯТЕЛЬНОСТИ ЛПУ</vt:lpstr>
      <vt:lpstr>ВОПРОСЫ </vt:lpstr>
      <vt:lpstr>Общее понятие </vt:lpstr>
      <vt:lpstr>Цель и задачи аккредитации </vt:lpstr>
      <vt:lpstr>Цикл аккредитации</vt:lpstr>
      <vt:lpstr>Правила аккредитации </vt:lpstr>
      <vt:lpstr>Этапы аккредитации учреждений здравоохранения </vt:lpstr>
      <vt:lpstr>Этапы аккредитации учреждений здравоохранения </vt:lpstr>
      <vt:lpstr>Аккредитационная экспертиза </vt:lpstr>
      <vt:lpstr>Виды экспертиз </vt:lpstr>
      <vt:lpstr>А. Экспертный анализ документов: </vt:lpstr>
      <vt:lpstr>Б. Собеседование (интервью)</vt:lpstr>
      <vt:lpstr>В. Осмотр (наблюдение)</vt:lpstr>
      <vt:lpstr>Оценка стандартов</vt:lpstr>
      <vt:lpstr>Оценка стандартов</vt:lpstr>
      <vt:lpstr>Сертификат аккредитации </vt:lpstr>
      <vt:lpstr>Презентация PowerPoint</vt:lpstr>
      <vt:lpstr> СТАНДАРТ НОМИ:  ВРАЧЛАР САЛОХИЯТИ КРИТЕРИЯСИГА ИНДИКАТОРЛАРНИ АНИҚЛАШ </vt:lpstr>
      <vt:lpstr>Презентация PowerPoint</vt:lpstr>
      <vt:lpstr>Презентация PowerPoint</vt:lpstr>
      <vt:lpstr>Презентация PowerPoint</vt:lpstr>
      <vt:lpstr>НАМУНА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2014-10-30T05:17:23Z</dcterms:created>
  <dcterms:modified xsi:type="dcterms:W3CDTF">2014-11-03T07:02:43Z</dcterms:modified>
</cp:coreProperties>
</file>